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5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17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8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3396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10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7453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252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649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00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84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7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7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8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8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3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4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50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52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Technology, Industrial Growth, and Big Business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8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be able to:</a:t>
            </a:r>
          </a:p>
          <a:p>
            <a:pPr lvl="1"/>
            <a:r>
              <a:rPr lang="en-US" dirty="0"/>
              <a:t>Examine causes and consequences of the second Industrial Revolution</a:t>
            </a:r>
          </a:p>
          <a:p>
            <a:pPr lvl="1"/>
            <a:r>
              <a:rPr lang="en-US" dirty="0"/>
              <a:t>Compare the first and second Industrial Revolutions in the U.S.</a:t>
            </a:r>
          </a:p>
          <a:p>
            <a:pPr lvl="1"/>
            <a:r>
              <a:rPr lang="en-US" dirty="0"/>
              <a:t>Determine how new industry, technology, and business changed the economy</a:t>
            </a:r>
          </a:p>
          <a:p>
            <a:pPr lvl="1"/>
            <a:r>
              <a:rPr lang="en-US" dirty="0"/>
              <a:t>Identify significant inventors of the Industrial Revolution</a:t>
            </a:r>
          </a:p>
          <a:p>
            <a:pPr lvl="1"/>
            <a:r>
              <a:rPr lang="en-US" dirty="0"/>
              <a:t>Analyze changes as the U.S. became an industrial society</a:t>
            </a:r>
          </a:p>
          <a:p>
            <a:pPr lvl="1"/>
            <a:endParaRPr lang="en-US" dirty="0"/>
          </a:p>
          <a:p>
            <a:r>
              <a:rPr lang="en-US" dirty="0"/>
              <a:t>Terms to Know:</a:t>
            </a:r>
          </a:p>
          <a:p>
            <a:pPr lvl="1"/>
            <a:r>
              <a:rPr lang="en-US" dirty="0"/>
              <a:t>Entrepreneur, protective tariff, laissez faire, patent, Thomas Edison, Bessemer process, suspension bridge, time zone, mass production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8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Natural Resources helped the country </a:t>
            </a:r>
            <a:r>
              <a:rPr lang="en-US" dirty="0" smtClean="0"/>
              <a:t>launch itself head long into the industrial revolution</a:t>
            </a:r>
          </a:p>
          <a:p>
            <a:pPr lvl="1"/>
            <a:r>
              <a:rPr lang="en-US" dirty="0" smtClean="0"/>
              <a:t>Coal, lumber, rivers, and oil were all abundant resources found in the America’s</a:t>
            </a:r>
          </a:p>
          <a:p>
            <a:r>
              <a:rPr lang="en-US" dirty="0" smtClean="0"/>
              <a:t>The United States also had the benefit of a labor increase</a:t>
            </a:r>
          </a:p>
          <a:p>
            <a:pPr lvl="1"/>
            <a:r>
              <a:rPr lang="en-US" dirty="0" smtClean="0"/>
              <a:t>This increase took place due to political, religious and crop issues in Europe</a:t>
            </a:r>
          </a:p>
          <a:p>
            <a:pPr lvl="1"/>
            <a:r>
              <a:rPr lang="en-US" dirty="0" smtClean="0"/>
              <a:t>These European immigrants poured into the U.S. and provided workers for the growing number of factories in the North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4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Capitalism is an economic system based on the free market</a:t>
            </a:r>
          </a:p>
          <a:p>
            <a:pPr lvl="1"/>
            <a:r>
              <a:rPr lang="en-US" dirty="0" smtClean="0"/>
              <a:t>Businesses will sell what people want or they will fail</a:t>
            </a:r>
          </a:p>
          <a:p>
            <a:pPr lvl="1"/>
            <a:r>
              <a:rPr lang="en-US" dirty="0" smtClean="0"/>
              <a:t>Businesses operated under a </a:t>
            </a:r>
            <a:r>
              <a:rPr lang="en-US" dirty="0" smtClean="0">
                <a:solidFill>
                  <a:srgbClr val="FF0000"/>
                </a:solidFill>
              </a:rPr>
              <a:t>laissez-faire system</a:t>
            </a:r>
            <a:r>
              <a:rPr lang="en-US" dirty="0" smtClean="0"/>
              <a:t>, one in which businesses could operate with minimal government regulation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Entrepreneurs</a:t>
            </a:r>
            <a:r>
              <a:rPr lang="en-US" dirty="0" smtClean="0"/>
              <a:t>, or people who invest money in a product or enterprise in order to make a profit, were those benefited the  most from this economic system</a:t>
            </a:r>
          </a:p>
          <a:p>
            <a:pPr lvl="1"/>
            <a:r>
              <a:rPr lang="en-US" dirty="0" smtClean="0"/>
              <a:t>Entrepreneurs were protected by the government through </a:t>
            </a:r>
            <a:r>
              <a:rPr lang="en-US" dirty="0" smtClean="0">
                <a:solidFill>
                  <a:srgbClr val="FF0000"/>
                </a:solidFill>
              </a:rPr>
              <a:t>protective tariffs</a:t>
            </a:r>
          </a:p>
          <a:p>
            <a:pPr lvl="2"/>
            <a:r>
              <a:rPr lang="en-US" dirty="0" smtClean="0"/>
              <a:t>These tariffs made imported goods more expensive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5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Thomas Edison </a:t>
            </a:r>
            <a:r>
              <a:rPr lang="en-US" dirty="0" smtClean="0"/>
              <a:t>was one of the most prolific inventors of the time</a:t>
            </a:r>
          </a:p>
          <a:p>
            <a:pPr lvl="1"/>
            <a:r>
              <a:rPr lang="en-US" dirty="0" smtClean="0"/>
              <a:t>Edison </a:t>
            </a:r>
            <a:r>
              <a:rPr lang="en-US" dirty="0" smtClean="0">
                <a:solidFill>
                  <a:srgbClr val="FF0000"/>
                </a:solidFill>
              </a:rPr>
              <a:t>patented</a:t>
            </a:r>
            <a:r>
              <a:rPr lang="en-US" dirty="0" smtClean="0"/>
              <a:t> over 1,000 patents including the light blub</a:t>
            </a:r>
          </a:p>
          <a:p>
            <a:pPr lvl="2"/>
            <a:r>
              <a:rPr lang="en-US" dirty="0" smtClean="0"/>
              <a:t>What do you now have to create to have a light blub work?</a:t>
            </a:r>
          </a:p>
          <a:p>
            <a:r>
              <a:rPr lang="en-US" dirty="0" smtClean="0"/>
              <a:t>In 1844 Samuel Morse perfected the telegraph</a:t>
            </a:r>
          </a:p>
          <a:p>
            <a:r>
              <a:rPr lang="en-US" dirty="0" smtClean="0"/>
              <a:t>In 1876 Alexander Graham Bell patented the telephone</a:t>
            </a:r>
          </a:p>
          <a:p>
            <a:pPr lvl="1"/>
            <a:r>
              <a:rPr lang="en-US" dirty="0" smtClean="0"/>
              <a:t>By 1900 there were more than one million telephones in the U.S.</a:t>
            </a:r>
          </a:p>
          <a:p>
            <a:r>
              <a:rPr lang="en-US" dirty="0" smtClean="0"/>
              <a:t>In 1896 </a:t>
            </a:r>
            <a:r>
              <a:rPr lang="en-US" dirty="0" err="1" smtClean="0"/>
              <a:t>Guglielmo</a:t>
            </a:r>
            <a:r>
              <a:rPr lang="en-US" dirty="0" smtClean="0"/>
              <a:t> Marconi invented the wireless telegraph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5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and 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1850’s, Henry Bessemer developed a process for purifying iron, resulting in a strong and lightweight metal known as steel</a:t>
            </a:r>
          </a:p>
          <a:p>
            <a:pPr lvl="1"/>
            <a:r>
              <a:rPr lang="en-US" dirty="0" smtClean="0"/>
              <a:t>This process became known as the </a:t>
            </a:r>
            <a:r>
              <a:rPr lang="en-US" dirty="0" smtClean="0">
                <a:solidFill>
                  <a:srgbClr val="FF0000"/>
                </a:solidFill>
              </a:rPr>
              <a:t>Bessemer process</a:t>
            </a:r>
          </a:p>
          <a:p>
            <a:pPr lvl="2"/>
            <a:r>
              <a:rPr lang="en-US" dirty="0" smtClean="0"/>
              <a:t>What can we build with steel?</a:t>
            </a:r>
          </a:p>
          <a:p>
            <a:r>
              <a:rPr lang="en-US" dirty="0" smtClean="0"/>
              <a:t>The expansion of the American railroad also brought about change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Time zones</a:t>
            </a:r>
            <a:r>
              <a:rPr lang="en-US" dirty="0" smtClean="0"/>
              <a:t> were developed to make sure that trains would run on time from region to region</a:t>
            </a:r>
          </a:p>
          <a:p>
            <a:r>
              <a:rPr lang="en-US" dirty="0" smtClean="0"/>
              <a:t>The expansion of the railroads also made it easier to transport goods from one place to another</a:t>
            </a:r>
          </a:p>
          <a:p>
            <a:pPr lvl="1"/>
            <a:r>
              <a:rPr lang="en-US" dirty="0" smtClean="0"/>
              <a:t>With fast transport and an abundance of resources, American factories were able to turn out large number of products quickly and inexpensively.  This is known as </a:t>
            </a:r>
            <a:r>
              <a:rPr lang="en-US" dirty="0" smtClean="0">
                <a:solidFill>
                  <a:srgbClr val="FF0000"/>
                </a:solidFill>
              </a:rPr>
              <a:t>mass production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0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take advantage of expanding markets, investors developed a form of group ownership known as a corporation</a:t>
            </a:r>
          </a:p>
          <a:p>
            <a:pPr lvl="1"/>
            <a:r>
              <a:rPr lang="en-US" dirty="0" smtClean="0"/>
              <a:t>A number of people share the ownership of a company in a </a:t>
            </a:r>
            <a:r>
              <a:rPr lang="en-US" dirty="0" smtClean="0">
                <a:solidFill>
                  <a:srgbClr val="FF0000"/>
                </a:solidFill>
              </a:rPr>
              <a:t>corporation</a:t>
            </a:r>
          </a:p>
          <a:p>
            <a:pPr lvl="2"/>
            <a:r>
              <a:rPr lang="en-US" dirty="0" smtClean="0"/>
              <a:t>The benefit is a pooling of resources and a share in the liability</a:t>
            </a:r>
          </a:p>
          <a:p>
            <a:r>
              <a:rPr lang="en-US" dirty="0" smtClean="0"/>
              <a:t>Corporations tried to make money by</a:t>
            </a:r>
          </a:p>
          <a:p>
            <a:pPr lvl="1"/>
            <a:r>
              <a:rPr lang="en-US" dirty="0" smtClean="0"/>
              <a:t>Lower wages as low as possible, paying as little as they could for raw materials, advertising, and paying inventors to discover new goods and technologies</a:t>
            </a:r>
          </a:p>
          <a:p>
            <a:pPr lvl="1"/>
            <a:r>
              <a:rPr lang="en-US" dirty="0" smtClean="0"/>
              <a:t>Other like </a:t>
            </a:r>
            <a:r>
              <a:rPr lang="en-US" dirty="0" smtClean="0">
                <a:solidFill>
                  <a:srgbClr val="FF0000"/>
                </a:solidFill>
              </a:rPr>
              <a:t>John D. Rockefeller </a:t>
            </a:r>
            <a:r>
              <a:rPr lang="en-US" dirty="0" smtClean="0"/>
              <a:t>made deals with railroads that decreased shipping costs and helped in crease profits</a:t>
            </a:r>
          </a:p>
          <a:p>
            <a:r>
              <a:rPr lang="en-US" dirty="0" smtClean="0"/>
              <a:t>Some corporations tried to become </a:t>
            </a:r>
            <a:r>
              <a:rPr lang="en-US" dirty="0" smtClean="0">
                <a:solidFill>
                  <a:srgbClr val="FF0000"/>
                </a:solidFill>
              </a:rPr>
              <a:t>monopolies</a:t>
            </a:r>
          </a:p>
          <a:p>
            <a:pPr lvl="1"/>
            <a:r>
              <a:rPr lang="en-US" dirty="0" smtClean="0"/>
              <a:t>A monopoly is when a business controls an entire market single handedly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35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Businesses use different models for integration: horizontal integration and vertical integration</a:t>
            </a:r>
          </a:p>
          <a:p>
            <a:pPr lvl="1"/>
            <a:r>
              <a:rPr lang="en-US" dirty="0" smtClean="0"/>
              <a:t>Consolidating many firms in the same business is </a:t>
            </a:r>
            <a:r>
              <a:rPr lang="en-US" dirty="0" smtClean="0">
                <a:solidFill>
                  <a:srgbClr val="FF0000"/>
                </a:solidFill>
              </a:rPr>
              <a:t>called horizontal integration</a:t>
            </a:r>
          </a:p>
          <a:p>
            <a:pPr lvl="2"/>
            <a:r>
              <a:rPr lang="en-US" dirty="0" smtClean="0"/>
              <a:t>While this was illegal in some states, forming a </a:t>
            </a:r>
            <a:r>
              <a:rPr lang="en-US" dirty="0" smtClean="0">
                <a:solidFill>
                  <a:srgbClr val="FF0000"/>
                </a:solidFill>
              </a:rPr>
              <a:t>trust</a:t>
            </a:r>
            <a:r>
              <a:rPr lang="en-US" dirty="0" smtClean="0"/>
              <a:t>, where multiple companies are run by a new organization, is not.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Andrew Carnegie</a:t>
            </a:r>
            <a:r>
              <a:rPr lang="en-US" dirty="0" smtClean="0"/>
              <a:t>, a steel producer, practiced </a:t>
            </a:r>
            <a:r>
              <a:rPr lang="en-US" dirty="0" smtClean="0">
                <a:solidFill>
                  <a:srgbClr val="FF0000"/>
                </a:solidFill>
              </a:rPr>
              <a:t>vertical integration</a:t>
            </a:r>
          </a:p>
          <a:p>
            <a:pPr lvl="1"/>
            <a:r>
              <a:rPr lang="en-US" dirty="0" smtClean="0"/>
              <a:t>Vertical integration involves owning all levels of production.</a:t>
            </a:r>
          </a:p>
          <a:p>
            <a:pPr lvl="1"/>
            <a:r>
              <a:rPr lang="en-US" dirty="0" smtClean="0"/>
              <a:t>This helps reduces costs and allows you to charge competitors higher prices</a:t>
            </a:r>
          </a:p>
        </p:txBody>
      </p:sp>
    </p:spTree>
    <p:extLst>
      <p:ext uri="{BB962C8B-B14F-4D97-AF65-F5344CB8AC3E}">
        <p14:creationId xmlns:p14="http://schemas.microsoft.com/office/powerpoint/2010/main" val="278510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Darwin and Government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felt that the consolidation of power in trusts, cartels, and monopolies was unfair</a:t>
            </a:r>
          </a:p>
          <a:p>
            <a:pPr lvl="1"/>
            <a:r>
              <a:rPr lang="en-US" dirty="0" smtClean="0"/>
              <a:t>These business people were known as “robber barons” because of their unfair business practices and their ability to cheat the poor</a:t>
            </a:r>
          </a:p>
          <a:p>
            <a:r>
              <a:rPr lang="en-US" dirty="0" smtClean="0"/>
              <a:t>William Graham Sumner declared a state of </a:t>
            </a:r>
            <a:r>
              <a:rPr lang="en-US" dirty="0" smtClean="0">
                <a:solidFill>
                  <a:srgbClr val="FF0000"/>
                </a:solidFill>
              </a:rPr>
              <a:t>Social Darwinism</a:t>
            </a:r>
          </a:p>
          <a:p>
            <a:pPr lvl="1"/>
            <a:r>
              <a:rPr lang="en-US" dirty="0" smtClean="0"/>
              <a:t>This means that the businesses and people most fit to survive would adapt to the new system and others would parish</a:t>
            </a:r>
          </a:p>
          <a:p>
            <a:r>
              <a:rPr lang="en-US" dirty="0" smtClean="0"/>
              <a:t>In 1887, the United States Senate created the </a:t>
            </a:r>
            <a:r>
              <a:rPr lang="en-US" dirty="0" smtClean="0">
                <a:solidFill>
                  <a:srgbClr val="FF0000"/>
                </a:solidFill>
              </a:rPr>
              <a:t>Interstate Commerce Commission </a:t>
            </a:r>
            <a:r>
              <a:rPr lang="en-US" dirty="0" smtClean="0"/>
              <a:t>(ICC)</a:t>
            </a:r>
          </a:p>
          <a:p>
            <a:pPr lvl="1"/>
            <a:r>
              <a:rPr lang="en-US" dirty="0" smtClean="0"/>
              <a:t>This organization was built to oversee railroads that crossed state lines and monitor fair business practices</a:t>
            </a:r>
          </a:p>
          <a:p>
            <a:r>
              <a:rPr lang="en-US" dirty="0" smtClean="0"/>
              <a:t>In 1890, the </a:t>
            </a:r>
            <a:r>
              <a:rPr lang="en-US" dirty="0" smtClean="0">
                <a:solidFill>
                  <a:srgbClr val="FF0000"/>
                </a:solidFill>
              </a:rPr>
              <a:t>Sherman Antitrust Act</a:t>
            </a:r>
            <a:r>
              <a:rPr lang="en-US" dirty="0" smtClean="0"/>
              <a:t> outlawed any trust that operated across state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521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270</TotalTime>
  <Words>754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Technology, Industrial Growth, and Big Business</vt:lpstr>
      <vt:lpstr>Goals</vt:lpstr>
      <vt:lpstr>Industrial</vt:lpstr>
      <vt:lpstr>Capitalism</vt:lpstr>
      <vt:lpstr>Innovation</vt:lpstr>
      <vt:lpstr>Technology and Transportation</vt:lpstr>
      <vt:lpstr>Corporations</vt:lpstr>
      <vt:lpstr>Integration</vt:lpstr>
      <vt:lpstr>Social Darwin and Government Regulations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Technology, Industrial Growth, and Big Business</dc:title>
  <dc:creator>Daniel Cowgill</dc:creator>
  <cp:lastModifiedBy>Daniel Cowgill</cp:lastModifiedBy>
  <cp:revision>17</cp:revision>
  <dcterms:created xsi:type="dcterms:W3CDTF">2013-09-23T10:59:14Z</dcterms:created>
  <dcterms:modified xsi:type="dcterms:W3CDTF">2015-09-04T11:54:07Z</dcterms:modified>
</cp:coreProperties>
</file>