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58" r:id="rId5"/>
    <p:sldId id="259" r:id="rId6"/>
    <p:sldId id="266" r:id="rId7"/>
    <p:sldId id="261" r:id="rId8"/>
    <p:sldId id="262"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5" d="100"/>
          <a:sy n="75" d="100"/>
        </p:scale>
        <p:origin x="32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8/24/2015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8/24/2015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8/24/2015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8/24/2015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8/24/2015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8/24/2015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8/24/2015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8/24/2015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8/24/2015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8/24/2015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8/24/2015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8/24/2015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Rival Plans for Reconstruction</a:t>
            </a:r>
            <a:endParaRPr lang="en-US" dirty="0"/>
          </a:p>
        </p:txBody>
      </p:sp>
      <p:sp>
        <p:nvSpPr>
          <p:cNvPr id="3" name="Subtitle 2"/>
          <p:cNvSpPr>
            <a:spLocks noGrp="1"/>
          </p:cNvSpPr>
          <p:nvPr>
            <p:ph type="subTitle" idx="1"/>
          </p:nvPr>
        </p:nvSpPr>
        <p:spPr/>
        <p:txBody>
          <a:bodyPr/>
          <a:lstStyle/>
          <a:p>
            <a:r>
              <a:rPr lang="en-US" dirty="0" smtClean="0"/>
              <a:t>American history</a:t>
            </a:r>
            <a:endParaRPr lang="en-US" dirty="0"/>
          </a:p>
        </p:txBody>
      </p:sp>
    </p:spTree>
    <p:extLst>
      <p:ext uri="{BB962C8B-B14F-4D97-AF65-F5344CB8AC3E}">
        <p14:creationId xmlns:p14="http://schemas.microsoft.com/office/powerpoint/2010/main" val="1572840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Impeachment and the 15</a:t>
            </a:r>
            <a:r>
              <a:rPr lang="en-US" baseline="30000" dirty="0" smtClean="0"/>
              <a:t>th</a:t>
            </a:r>
            <a:r>
              <a:rPr lang="en-US" dirty="0" smtClean="0"/>
              <a:t> Amendment</a:t>
            </a:r>
            <a:endParaRPr lang="en-US" dirty="0"/>
          </a:p>
        </p:txBody>
      </p:sp>
      <p:sp>
        <p:nvSpPr>
          <p:cNvPr id="3" name="Content Placeholder 2"/>
          <p:cNvSpPr>
            <a:spLocks noGrp="1"/>
          </p:cNvSpPr>
          <p:nvPr>
            <p:ph idx="1"/>
          </p:nvPr>
        </p:nvSpPr>
        <p:spPr/>
        <p:txBody>
          <a:bodyPr>
            <a:normAutofit lnSpcReduction="10000"/>
          </a:bodyPr>
          <a:lstStyle/>
          <a:p>
            <a:r>
              <a:rPr lang="en-US" dirty="0" smtClean="0"/>
              <a:t>Due to the massive disagreements that existed between the Radical Republicans and </a:t>
            </a:r>
            <a:r>
              <a:rPr lang="en-US" dirty="0" smtClean="0">
                <a:solidFill>
                  <a:srgbClr val="00B0F0"/>
                </a:solidFill>
              </a:rPr>
              <a:t>Andrew Johnson</a:t>
            </a:r>
            <a:r>
              <a:rPr lang="en-US" dirty="0" smtClean="0"/>
              <a:t>, each looked for an advantage in the legislative process</a:t>
            </a:r>
          </a:p>
          <a:p>
            <a:pPr lvl="1"/>
            <a:r>
              <a:rPr lang="en-US" dirty="0" smtClean="0"/>
              <a:t>Under the Tenure of Office Act, the president required Congressional approval to remove cabinet members prior to the end of the presidential term</a:t>
            </a:r>
          </a:p>
          <a:p>
            <a:pPr lvl="1"/>
            <a:r>
              <a:rPr lang="en-US" dirty="0" smtClean="0"/>
              <a:t>When Johnson tried to fire Edwin Stanton from his post as Secretary of War, the Radical Republicans seized upon this opportunity to try and remove Johnson from office based upon the idea that Johnson had committed an impeachable offense</a:t>
            </a:r>
          </a:p>
          <a:p>
            <a:pPr lvl="2"/>
            <a:r>
              <a:rPr lang="en-US" dirty="0" smtClean="0"/>
              <a:t>To </a:t>
            </a:r>
            <a:r>
              <a:rPr lang="en-US" dirty="0" smtClean="0">
                <a:solidFill>
                  <a:srgbClr val="00B0F0"/>
                </a:solidFill>
              </a:rPr>
              <a:t>impeach</a:t>
            </a:r>
            <a:r>
              <a:rPr lang="en-US" dirty="0" smtClean="0"/>
              <a:t> is to put on trial with the intent of removing one from government office</a:t>
            </a:r>
          </a:p>
          <a:p>
            <a:pPr lvl="2"/>
            <a:r>
              <a:rPr lang="en-US" dirty="0" smtClean="0"/>
              <a:t>Johnson avoided being removed from office by one vote, and he then promised to uphold the legislation of the Radical Republicans</a:t>
            </a:r>
          </a:p>
          <a:p>
            <a:pPr lvl="3"/>
            <a:r>
              <a:rPr lang="en-US" dirty="0" smtClean="0"/>
              <a:t>The law that Johnson had be impeached for violating was later found to be unconstitutional</a:t>
            </a:r>
          </a:p>
          <a:p>
            <a:r>
              <a:rPr lang="en-US" dirty="0" smtClean="0"/>
              <a:t>In 1869, Congress passed the </a:t>
            </a:r>
            <a:r>
              <a:rPr lang="en-US" dirty="0" smtClean="0">
                <a:solidFill>
                  <a:srgbClr val="00B0F0"/>
                </a:solidFill>
              </a:rPr>
              <a:t>15</a:t>
            </a:r>
            <a:r>
              <a:rPr lang="en-US" baseline="30000" dirty="0" smtClean="0">
                <a:solidFill>
                  <a:srgbClr val="00B0F0"/>
                </a:solidFill>
              </a:rPr>
              <a:t>th</a:t>
            </a:r>
            <a:r>
              <a:rPr lang="en-US" dirty="0" smtClean="0">
                <a:solidFill>
                  <a:srgbClr val="00B0F0"/>
                </a:solidFill>
              </a:rPr>
              <a:t> Amendment</a:t>
            </a:r>
            <a:r>
              <a:rPr lang="en-US" dirty="0" smtClean="0"/>
              <a:t>, forbidding any state from denying suffrage on the grounds of race, color, or previous servitude.</a:t>
            </a:r>
          </a:p>
          <a:p>
            <a:pPr lvl="1"/>
            <a:r>
              <a:rPr lang="en-US" dirty="0" smtClean="0"/>
              <a:t>This was largely done because of the impact African American voters had on the election of 1868</a:t>
            </a:r>
          </a:p>
          <a:p>
            <a:pPr lvl="2"/>
            <a:r>
              <a:rPr lang="en-US" dirty="0" smtClean="0"/>
              <a:t>Grant won the race by a large majority of votes, but only because he received a large majority of the votes cast by black voters</a:t>
            </a:r>
            <a:endParaRPr lang="en-US" dirty="0"/>
          </a:p>
        </p:txBody>
      </p:sp>
    </p:spTree>
    <p:extLst>
      <p:ext uri="{BB962C8B-B14F-4D97-AF65-F5344CB8AC3E}">
        <p14:creationId xmlns:p14="http://schemas.microsoft.com/office/powerpoint/2010/main" val="811281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 Check</a:t>
            </a:r>
            <a:endParaRPr lang="en-US" dirty="0"/>
          </a:p>
        </p:txBody>
      </p:sp>
      <p:sp>
        <p:nvSpPr>
          <p:cNvPr id="3" name="Content Placeholder 2"/>
          <p:cNvSpPr>
            <a:spLocks noGrp="1"/>
          </p:cNvSpPr>
          <p:nvPr>
            <p:ph idx="1"/>
          </p:nvPr>
        </p:nvSpPr>
        <p:spPr/>
        <p:txBody>
          <a:bodyPr/>
          <a:lstStyle/>
          <a:p>
            <a:r>
              <a:rPr lang="en-US" dirty="0" smtClean="0"/>
              <a:t>What freedoms were guaranteed under the 14</a:t>
            </a:r>
            <a:r>
              <a:rPr lang="en-US" baseline="30000" dirty="0" smtClean="0"/>
              <a:t>th</a:t>
            </a:r>
            <a:r>
              <a:rPr lang="en-US" dirty="0" smtClean="0"/>
              <a:t> and 15</a:t>
            </a:r>
            <a:r>
              <a:rPr lang="en-US" baseline="30000" dirty="0" smtClean="0"/>
              <a:t>th</a:t>
            </a:r>
            <a:r>
              <a:rPr lang="en-US" dirty="0" smtClean="0"/>
              <a:t> Amendment?</a:t>
            </a:r>
          </a:p>
          <a:p>
            <a:r>
              <a:rPr lang="en-US" dirty="0"/>
              <a:t>How did </a:t>
            </a:r>
            <a:r>
              <a:rPr lang="en-US" dirty="0" smtClean="0"/>
              <a:t>Johnson </a:t>
            </a:r>
            <a:r>
              <a:rPr lang="en-US" dirty="0"/>
              <a:t>and the Radical Republicans differ in their approach to reconstruction</a:t>
            </a:r>
            <a:r>
              <a:rPr lang="en-US" dirty="0" smtClean="0"/>
              <a:t>?</a:t>
            </a:r>
          </a:p>
          <a:p>
            <a:r>
              <a:rPr lang="en-US" dirty="0" smtClean="0"/>
              <a:t>How did Lincoln, Johnson, and the Radical Republicans shape the reconstruction of the south?</a:t>
            </a:r>
            <a:endParaRPr lang="en-US" dirty="0"/>
          </a:p>
        </p:txBody>
      </p:sp>
    </p:spTree>
    <p:extLst>
      <p:ext uri="{BB962C8B-B14F-4D97-AF65-F5344CB8AC3E}">
        <p14:creationId xmlns:p14="http://schemas.microsoft.com/office/powerpoint/2010/main" val="3566796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lstStyle/>
          <a:p>
            <a:r>
              <a:rPr lang="en-US" dirty="0" smtClean="0"/>
              <a:t>Students will be able to:</a:t>
            </a:r>
          </a:p>
          <a:p>
            <a:pPr lvl="1"/>
            <a:r>
              <a:rPr lang="en-US" dirty="0" smtClean="0"/>
              <a:t>Review the causes and the consequences of the Civil War.</a:t>
            </a:r>
          </a:p>
          <a:p>
            <a:pPr lvl="1"/>
            <a:r>
              <a:rPr lang="en-US" dirty="0" smtClean="0"/>
              <a:t>Assess the influence of significant people and groups on Reconstruction</a:t>
            </a:r>
          </a:p>
          <a:p>
            <a:pPr lvl="1"/>
            <a:r>
              <a:rPr lang="en-US" dirty="0" smtClean="0"/>
              <a:t>Describe the issues that divided Republicans during early Reconstruction</a:t>
            </a:r>
          </a:p>
          <a:p>
            <a:pPr lvl="1"/>
            <a:r>
              <a:rPr lang="en-US" dirty="0" smtClean="0"/>
              <a:t>Distinguish the freedoms guaranteed in the 13</a:t>
            </a:r>
            <a:r>
              <a:rPr lang="en-US" baseline="30000" dirty="0" smtClean="0"/>
              <a:t>th</a:t>
            </a:r>
            <a:r>
              <a:rPr lang="en-US" dirty="0" smtClean="0"/>
              <a:t>, 14</a:t>
            </a:r>
            <a:r>
              <a:rPr lang="en-US" baseline="30000" dirty="0" smtClean="0"/>
              <a:t>th</a:t>
            </a:r>
            <a:r>
              <a:rPr lang="en-US" dirty="0" smtClean="0"/>
              <a:t>, and 15</a:t>
            </a:r>
            <a:r>
              <a:rPr lang="en-US" baseline="30000" dirty="0" smtClean="0"/>
              <a:t>th</a:t>
            </a:r>
            <a:r>
              <a:rPr lang="en-US" dirty="0" smtClean="0"/>
              <a:t> Amendments.</a:t>
            </a:r>
          </a:p>
          <a:p>
            <a:pPr lvl="1"/>
            <a:endParaRPr lang="en-US" dirty="0"/>
          </a:p>
          <a:p>
            <a:r>
              <a:rPr lang="en-US" dirty="0" smtClean="0"/>
              <a:t>Terms to know:</a:t>
            </a:r>
          </a:p>
          <a:p>
            <a:pPr lvl="1"/>
            <a:r>
              <a:rPr lang="en-US" dirty="0" smtClean="0"/>
              <a:t>Reconstruction, Radical Republican, Wade-Davis Bill, Freedmen’s Bureau, Andrew Johnson, black code, Civil Rights Act of 1866, Fourteenth Amendment, impeach, Fifteenth Amendment</a:t>
            </a:r>
          </a:p>
          <a:p>
            <a:pPr marL="201168" lvl="1" indent="0">
              <a:buNone/>
            </a:pPr>
            <a:endParaRPr lang="en-US" dirty="0" smtClean="0"/>
          </a:p>
        </p:txBody>
      </p:sp>
    </p:spTree>
    <p:extLst>
      <p:ext uri="{BB962C8B-B14F-4D97-AF65-F5344CB8AC3E}">
        <p14:creationId xmlns:p14="http://schemas.microsoft.com/office/powerpoint/2010/main" val="841683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would the Southern Economy Be Rebuilt?</a:t>
            </a:r>
            <a:endParaRPr lang="en-US" dirty="0"/>
          </a:p>
        </p:txBody>
      </p:sp>
      <p:sp>
        <p:nvSpPr>
          <p:cNvPr id="3" name="Content Placeholder 2"/>
          <p:cNvSpPr>
            <a:spLocks noGrp="1"/>
          </p:cNvSpPr>
          <p:nvPr>
            <p:ph idx="1"/>
          </p:nvPr>
        </p:nvSpPr>
        <p:spPr/>
        <p:txBody>
          <a:bodyPr/>
          <a:lstStyle/>
          <a:p>
            <a:r>
              <a:rPr lang="en-US" dirty="0" smtClean="0"/>
              <a:t>During the Civil War, the South’s percentage of national wealth had fallen from 30% to 12% and the Union had destroyed much of the South’s major infrastructure</a:t>
            </a:r>
          </a:p>
          <a:p>
            <a:pPr lvl="1"/>
            <a:r>
              <a:rPr lang="en-US" dirty="0" smtClean="0"/>
              <a:t>A quarter of men age 20 to 40 had died, robbing much of the south of it’s workforce</a:t>
            </a:r>
          </a:p>
          <a:p>
            <a:pPr lvl="1"/>
            <a:endParaRPr lang="en-US" dirty="0"/>
          </a:p>
          <a:p>
            <a:r>
              <a:rPr lang="en-US" dirty="0" smtClean="0"/>
              <a:t>The South also needed to find a way to handle their newly freed African American populations</a:t>
            </a:r>
          </a:p>
          <a:p>
            <a:pPr lvl="1"/>
            <a:r>
              <a:rPr lang="en-US" dirty="0" smtClean="0"/>
              <a:t>Some proposed redistributing Southern land to newly freed slaves in order to provide them a way to support themselves</a:t>
            </a:r>
          </a:p>
          <a:p>
            <a:pPr lvl="1"/>
            <a:r>
              <a:rPr lang="en-US" dirty="0" smtClean="0"/>
              <a:t>Many rejected this course of action, even many African Americans, who felt that Southerners should be paid for their land and that it should be sold at a fair price to the newly freedmen</a:t>
            </a:r>
            <a:endParaRPr lang="en-US" dirty="0"/>
          </a:p>
        </p:txBody>
      </p:sp>
    </p:spTree>
    <p:extLst>
      <p:ext uri="{BB962C8B-B14F-4D97-AF65-F5344CB8AC3E}">
        <p14:creationId xmlns:p14="http://schemas.microsoft.com/office/powerpoint/2010/main" val="3773773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Will Southern State Rejoin the Union?</a:t>
            </a:r>
            <a:endParaRPr lang="en-US" dirty="0"/>
          </a:p>
        </p:txBody>
      </p:sp>
      <p:sp>
        <p:nvSpPr>
          <p:cNvPr id="3" name="Content Placeholder 2"/>
          <p:cNvSpPr>
            <a:spLocks noGrp="1"/>
          </p:cNvSpPr>
          <p:nvPr>
            <p:ph idx="1"/>
          </p:nvPr>
        </p:nvSpPr>
        <p:spPr/>
        <p:txBody>
          <a:bodyPr/>
          <a:lstStyle/>
          <a:p>
            <a:r>
              <a:rPr lang="en-US" dirty="0" smtClean="0"/>
              <a:t>During the era of </a:t>
            </a:r>
            <a:r>
              <a:rPr lang="en-US" dirty="0" smtClean="0">
                <a:solidFill>
                  <a:srgbClr val="00B0F0"/>
                </a:solidFill>
              </a:rPr>
              <a:t>Reconstruction</a:t>
            </a:r>
            <a:r>
              <a:rPr lang="en-US" dirty="0" smtClean="0"/>
              <a:t>, the government needed to determine how it would handle allowing the Southern state back into the Union.</a:t>
            </a:r>
          </a:p>
          <a:p>
            <a:pPr lvl="1"/>
            <a:endParaRPr lang="en-US" dirty="0" smtClean="0"/>
          </a:p>
          <a:p>
            <a:r>
              <a:rPr lang="en-US" dirty="0" smtClean="0"/>
              <a:t>Lincoln proposed a moderate approach to allowing Southern states readmission into the Union</a:t>
            </a:r>
          </a:p>
          <a:p>
            <a:pPr lvl="1"/>
            <a:r>
              <a:rPr lang="en-US" dirty="0" smtClean="0"/>
              <a:t>Lincoln had, in 1863, issued a Proclamation of Amnesty and Reconstruction, which stated that if 10% of a states voters swore allegiance to the Union, that the state could set up a new government and be readmitted into the Union without penalty</a:t>
            </a:r>
          </a:p>
          <a:p>
            <a:pPr lvl="2"/>
            <a:r>
              <a:rPr lang="en-US" dirty="0" smtClean="0"/>
              <a:t>If the state abolished slavery and provided education for African Americans, the state would regain representation in Congress</a:t>
            </a:r>
          </a:p>
          <a:p>
            <a:pPr lvl="1"/>
            <a:r>
              <a:rPr lang="en-US" dirty="0" smtClean="0"/>
              <a:t>Lincoln also wanted to grant pardons to former Confederates</a:t>
            </a:r>
            <a:endParaRPr lang="en-US" dirty="0"/>
          </a:p>
        </p:txBody>
      </p:sp>
    </p:spTree>
    <p:extLst>
      <p:ext uri="{BB962C8B-B14F-4D97-AF65-F5344CB8AC3E}">
        <p14:creationId xmlns:p14="http://schemas.microsoft.com/office/powerpoint/2010/main" val="1615968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Opposition and Government Aid</a:t>
            </a:r>
            <a:endParaRPr lang="en-US" dirty="0"/>
          </a:p>
        </p:txBody>
      </p:sp>
      <p:sp>
        <p:nvSpPr>
          <p:cNvPr id="3" name="Content Placeholder 2"/>
          <p:cNvSpPr>
            <a:spLocks noGrp="1"/>
          </p:cNvSpPr>
          <p:nvPr>
            <p:ph idx="1"/>
          </p:nvPr>
        </p:nvSpPr>
        <p:spPr/>
        <p:txBody>
          <a:bodyPr/>
          <a:lstStyle/>
          <a:p>
            <a:r>
              <a:rPr lang="en-US" dirty="0" smtClean="0">
                <a:solidFill>
                  <a:srgbClr val="00B0F0"/>
                </a:solidFill>
              </a:rPr>
              <a:t>Radical Republicans</a:t>
            </a:r>
            <a:r>
              <a:rPr lang="en-US" dirty="0" smtClean="0"/>
              <a:t>, who sought to punish the South for their actions during the Civil War, soundly rejected Lincoln’s 10% plan</a:t>
            </a:r>
          </a:p>
          <a:p>
            <a:pPr lvl="1"/>
            <a:r>
              <a:rPr lang="en-US" dirty="0" smtClean="0"/>
              <a:t>The Radical Republicans also pushed for full citizenship and voting rights for newly freed African Americans</a:t>
            </a:r>
          </a:p>
          <a:p>
            <a:r>
              <a:rPr lang="en-US" dirty="0" smtClean="0"/>
              <a:t>The </a:t>
            </a:r>
            <a:r>
              <a:rPr lang="en-US" dirty="0" smtClean="0">
                <a:solidFill>
                  <a:srgbClr val="00B0F0"/>
                </a:solidFill>
              </a:rPr>
              <a:t>Wade-Davis Bill </a:t>
            </a:r>
            <a:r>
              <a:rPr lang="en-US" dirty="0" smtClean="0"/>
              <a:t>was passed in 1864, in response to Lincoln’s 10% plan</a:t>
            </a:r>
          </a:p>
          <a:p>
            <a:pPr lvl="1"/>
            <a:r>
              <a:rPr lang="en-US" dirty="0" smtClean="0"/>
              <a:t>The bill required that a majority of a state’s prewar voters swear loyalty to the Union and demanded African American equality</a:t>
            </a:r>
          </a:p>
          <a:p>
            <a:pPr lvl="1"/>
            <a:r>
              <a:rPr lang="en-US" dirty="0" smtClean="0"/>
              <a:t>This measure was however stopped by the use of a pocket veto</a:t>
            </a:r>
          </a:p>
          <a:p>
            <a:r>
              <a:rPr lang="en-US" dirty="0" smtClean="0"/>
              <a:t>Lincoln was able to get Radical Republican support for the </a:t>
            </a:r>
            <a:r>
              <a:rPr lang="en-US" dirty="0" smtClean="0">
                <a:solidFill>
                  <a:srgbClr val="00B0F0"/>
                </a:solidFill>
              </a:rPr>
              <a:t>Freedmen’s Bureau</a:t>
            </a:r>
          </a:p>
          <a:p>
            <a:pPr lvl="1"/>
            <a:r>
              <a:rPr lang="en-US" dirty="0" smtClean="0"/>
              <a:t>This organization was created in order to reunite families separated by slavery, to negotiate fair labor contracts between former slaves and white landowners, by representing African Americans in court and by establishing a precedent that black citizens had full legal rights</a:t>
            </a:r>
          </a:p>
        </p:txBody>
      </p:sp>
    </p:spTree>
    <p:extLst>
      <p:ext uri="{BB962C8B-B14F-4D97-AF65-F5344CB8AC3E}">
        <p14:creationId xmlns:p14="http://schemas.microsoft.com/office/powerpoint/2010/main" val="887962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 Check</a:t>
            </a:r>
            <a:endParaRPr lang="en-US" dirty="0"/>
          </a:p>
        </p:txBody>
      </p:sp>
      <p:sp>
        <p:nvSpPr>
          <p:cNvPr id="3" name="Content Placeholder 2"/>
          <p:cNvSpPr>
            <a:spLocks noGrp="1"/>
          </p:cNvSpPr>
          <p:nvPr>
            <p:ph idx="1"/>
          </p:nvPr>
        </p:nvSpPr>
        <p:spPr/>
        <p:txBody>
          <a:bodyPr/>
          <a:lstStyle/>
          <a:p>
            <a:r>
              <a:rPr lang="en-US" dirty="0" smtClean="0"/>
              <a:t>How did Lincoln and the Radical Republicans differ in their approach to reconstruction?</a:t>
            </a:r>
            <a:endParaRPr lang="en-US" dirty="0"/>
          </a:p>
        </p:txBody>
      </p:sp>
    </p:spTree>
    <p:extLst>
      <p:ext uri="{BB962C8B-B14F-4D97-AF65-F5344CB8AC3E}">
        <p14:creationId xmlns:p14="http://schemas.microsoft.com/office/powerpoint/2010/main" val="392012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Johnson’s Reconstruction Plan</a:t>
            </a:r>
            <a:endParaRPr lang="en-US" dirty="0"/>
          </a:p>
        </p:txBody>
      </p:sp>
      <p:sp>
        <p:nvSpPr>
          <p:cNvPr id="3" name="Content Placeholder 2"/>
          <p:cNvSpPr>
            <a:spLocks noGrp="1"/>
          </p:cNvSpPr>
          <p:nvPr>
            <p:ph idx="1"/>
          </p:nvPr>
        </p:nvSpPr>
        <p:spPr/>
        <p:txBody>
          <a:bodyPr/>
          <a:lstStyle/>
          <a:p>
            <a:r>
              <a:rPr lang="en-US" dirty="0" smtClean="0"/>
              <a:t>Johnson, like Lincoln, wanted to restore the political status of the southern states quickly, and without punishing them</a:t>
            </a:r>
          </a:p>
          <a:p>
            <a:pPr lvl="1"/>
            <a:r>
              <a:rPr lang="en-US" dirty="0" smtClean="0"/>
              <a:t>Johnson required that southern states ratify the 13</a:t>
            </a:r>
            <a:r>
              <a:rPr lang="en-US" baseline="30000" dirty="0" smtClean="0"/>
              <a:t>th</a:t>
            </a:r>
            <a:r>
              <a:rPr lang="en-US" dirty="0" smtClean="0"/>
              <a:t> amendment and draft a state constitution that outlawed slavery</a:t>
            </a:r>
          </a:p>
          <a:p>
            <a:pPr lvl="2"/>
            <a:r>
              <a:rPr lang="en-US" dirty="0" smtClean="0"/>
              <a:t>Johnson also sought to restore land rights to all that were pardoned, but those who sought pardon, had to write to him personally</a:t>
            </a:r>
          </a:p>
          <a:p>
            <a:pPr lvl="1"/>
            <a:r>
              <a:rPr lang="en-US" dirty="0" smtClean="0"/>
              <a:t>Despite Johnson’s requirement that slavery be outlawed, he did not seek to push racial equality, as he favored a government for white men only</a:t>
            </a:r>
            <a:endParaRPr lang="en-US" dirty="0"/>
          </a:p>
        </p:txBody>
      </p:sp>
    </p:spTree>
    <p:extLst>
      <p:ext uri="{BB962C8B-B14F-4D97-AF65-F5344CB8AC3E}">
        <p14:creationId xmlns:p14="http://schemas.microsoft.com/office/powerpoint/2010/main" val="3091302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Black Rights</a:t>
            </a:r>
            <a:endParaRPr lang="en-US" dirty="0"/>
          </a:p>
        </p:txBody>
      </p:sp>
      <p:sp>
        <p:nvSpPr>
          <p:cNvPr id="3" name="Content Placeholder 2"/>
          <p:cNvSpPr>
            <a:spLocks noGrp="1"/>
          </p:cNvSpPr>
          <p:nvPr>
            <p:ph idx="1"/>
          </p:nvPr>
        </p:nvSpPr>
        <p:spPr/>
        <p:txBody>
          <a:bodyPr/>
          <a:lstStyle/>
          <a:p>
            <a:r>
              <a:rPr lang="en-US" dirty="0" smtClean="0"/>
              <a:t>Due to Johnson’s lack of requirements for racial equality and suffrage and his strong support of states rights, southern states </a:t>
            </a:r>
            <a:r>
              <a:rPr lang="en-US" dirty="0" smtClean="0"/>
              <a:t>sought </a:t>
            </a:r>
            <a:r>
              <a:rPr lang="en-US" dirty="0" smtClean="0"/>
              <a:t>to suppress black political rights</a:t>
            </a:r>
          </a:p>
          <a:p>
            <a:pPr lvl="1"/>
            <a:r>
              <a:rPr lang="en-US" dirty="0" smtClean="0"/>
              <a:t>The South put into place </a:t>
            </a:r>
            <a:r>
              <a:rPr lang="en-US" dirty="0" smtClean="0">
                <a:solidFill>
                  <a:srgbClr val="00B0F0"/>
                </a:solidFill>
              </a:rPr>
              <a:t>black codes </a:t>
            </a:r>
            <a:r>
              <a:rPr lang="en-US" dirty="0" smtClean="0"/>
              <a:t>which sought to limit African American rights and keep them as landless workers</a:t>
            </a:r>
          </a:p>
          <a:p>
            <a:pPr lvl="1"/>
            <a:r>
              <a:rPr lang="en-US" dirty="0" smtClean="0"/>
              <a:t>The codes required blacks to work in a limited number of jobs, stipulated that any black person wo did not have a job could be arrested and sent to prison, and failed to punish those who used violence and intimidation against blacks</a:t>
            </a:r>
          </a:p>
          <a:p>
            <a:r>
              <a:rPr lang="en-US" dirty="0" smtClean="0"/>
              <a:t>In response to these actions, Congress refused to allow Southern Congressmen to take their seats</a:t>
            </a:r>
          </a:p>
          <a:p>
            <a:pPr lvl="1"/>
            <a:r>
              <a:rPr lang="en-US" dirty="0" smtClean="0"/>
              <a:t>Congress also tried to pass laws that would allow the Freedmen’s Bureau to punish those who did not civil rights to African Americans and attempted to pass the </a:t>
            </a:r>
            <a:r>
              <a:rPr lang="en-US" dirty="0" smtClean="0">
                <a:solidFill>
                  <a:srgbClr val="00B0F0"/>
                </a:solidFill>
              </a:rPr>
              <a:t>Civil Rights Act of </a:t>
            </a:r>
            <a:r>
              <a:rPr lang="en-US" dirty="0" smtClean="0">
                <a:solidFill>
                  <a:srgbClr val="00B0F0"/>
                </a:solidFill>
              </a:rPr>
              <a:t>1866 </a:t>
            </a:r>
            <a:r>
              <a:rPr lang="en-US" dirty="0" smtClean="0"/>
              <a:t>that sought to overturn the black codes</a:t>
            </a:r>
          </a:p>
          <a:p>
            <a:pPr lvl="2"/>
            <a:r>
              <a:rPr lang="en-US" dirty="0" smtClean="0"/>
              <a:t>Johnson accused the Radical Republicans of trying to “Africanize the south” and vetoed both measures</a:t>
            </a:r>
            <a:endParaRPr lang="en-US" dirty="0"/>
          </a:p>
        </p:txBody>
      </p:sp>
    </p:spTree>
    <p:extLst>
      <p:ext uri="{BB962C8B-B14F-4D97-AF65-F5344CB8AC3E}">
        <p14:creationId xmlns:p14="http://schemas.microsoft.com/office/powerpoint/2010/main" val="2790468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Congressional Reconstruction</a:t>
            </a:r>
            <a:endParaRPr lang="en-US"/>
          </a:p>
        </p:txBody>
      </p:sp>
      <p:sp>
        <p:nvSpPr>
          <p:cNvPr id="3" name="Content Placeholder 2"/>
          <p:cNvSpPr>
            <a:spLocks noGrp="1"/>
          </p:cNvSpPr>
          <p:nvPr>
            <p:ph idx="1"/>
          </p:nvPr>
        </p:nvSpPr>
        <p:spPr/>
        <p:txBody>
          <a:bodyPr/>
          <a:lstStyle/>
          <a:p>
            <a:r>
              <a:rPr lang="en-US" dirty="0" smtClean="0"/>
              <a:t>The plan of Reconstruction proposed by the Radical Republicans centered on a few key provisions</a:t>
            </a:r>
          </a:p>
          <a:p>
            <a:pPr lvl="1"/>
            <a:r>
              <a:rPr lang="en-US" dirty="0" smtClean="0"/>
              <a:t>The </a:t>
            </a:r>
            <a:r>
              <a:rPr lang="en-US" dirty="0" smtClean="0">
                <a:solidFill>
                  <a:srgbClr val="00B0F0"/>
                </a:solidFill>
              </a:rPr>
              <a:t>14</a:t>
            </a:r>
            <a:r>
              <a:rPr lang="en-US" baseline="30000" dirty="0" smtClean="0">
                <a:solidFill>
                  <a:srgbClr val="00B0F0"/>
                </a:solidFill>
              </a:rPr>
              <a:t>th</a:t>
            </a:r>
            <a:r>
              <a:rPr lang="en-US" dirty="0" smtClean="0">
                <a:solidFill>
                  <a:srgbClr val="00B0F0"/>
                </a:solidFill>
              </a:rPr>
              <a:t> Amendment </a:t>
            </a:r>
            <a:r>
              <a:rPr lang="en-US" dirty="0" smtClean="0"/>
              <a:t>to the Constitution was proposed in order to guarantee equality under the law to all citizens</a:t>
            </a:r>
          </a:p>
          <a:p>
            <a:pPr lvl="1"/>
            <a:r>
              <a:rPr lang="en-US" dirty="0" smtClean="0"/>
              <a:t>The Amendment also revoked representation to states that refused to allow African Americans to vote and made it illegal to allow leading Confederate generals the ability to serve in public office</a:t>
            </a:r>
          </a:p>
          <a:p>
            <a:r>
              <a:rPr lang="en-US" dirty="0" smtClean="0"/>
              <a:t>The Radical Republicans also passed the Military Reconstruction Act of 1867</a:t>
            </a:r>
          </a:p>
          <a:p>
            <a:pPr lvl="1"/>
            <a:r>
              <a:rPr lang="en-US" dirty="0" smtClean="0"/>
              <a:t>This divided the southern states into military districts</a:t>
            </a:r>
          </a:p>
          <a:p>
            <a:pPr lvl="2"/>
            <a:r>
              <a:rPr lang="en-US" dirty="0" smtClean="0"/>
              <a:t>Once the state had ratified the 14</a:t>
            </a:r>
            <a:r>
              <a:rPr lang="en-US" baseline="30000" dirty="0" smtClean="0"/>
              <a:t>th</a:t>
            </a:r>
            <a:r>
              <a:rPr lang="en-US" dirty="0" smtClean="0"/>
              <a:t> Amendment and had passed a state constitution that had made slavery illegal, the military rule would be lifted and the state would be allowed to reenter the Union</a:t>
            </a:r>
          </a:p>
          <a:p>
            <a:pPr marL="384048" lvl="2" indent="0">
              <a:buNone/>
            </a:pPr>
            <a:endParaRPr lang="en-US" dirty="0"/>
          </a:p>
        </p:txBody>
      </p:sp>
    </p:spTree>
    <p:extLst>
      <p:ext uri="{BB962C8B-B14F-4D97-AF65-F5344CB8AC3E}">
        <p14:creationId xmlns:p14="http://schemas.microsoft.com/office/powerpoint/2010/main" val="24862182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51</TotalTime>
  <Words>1141</Words>
  <Application>Microsoft Office PowerPoint</Application>
  <PresentationFormat>Widescreen</PresentationFormat>
  <Paragraphs>68</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Calibri</vt:lpstr>
      <vt:lpstr>Calibri Light</vt:lpstr>
      <vt:lpstr>Retrospect</vt:lpstr>
      <vt:lpstr>Rival Plans for Reconstruction</vt:lpstr>
      <vt:lpstr>Goals</vt:lpstr>
      <vt:lpstr>How would the Southern Economy Be Rebuilt?</vt:lpstr>
      <vt:lpstr>How Will Southern State Rejoin the Union?</vt:lpstr>
      <vt:lpstr>Opposition and Government Aid</vt:lpstr>
      <vt:lpstr>Standards Check</vt:lpstr>
      <vt:lpstr>Johnson’s Reconstruction Plan</vt:lpstr>
      <vt:lpstr>Black Rights</vt:lpstr>
      <vt:lpstr>Congressional Reconstruction</vt:lpstr>
      <vt:lpstr>Impeachment and the 15th Amendment</vt:lpstr>
      <vt:lpstr>Standards Check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Rival Plans for Reconstruction</dc:title>
  <dc:creator>Daniel Cowgill</dc:creator>
  <cp:lastModifiedBy>Daniel Cowgill</cp:lastModifiedBy>
  <cp:revision>13</cp:revision>
  <dcterms:created xsi:type="dcterms:W3CDTF">2015-08-21T16:45:47Z</dcterms:created>
  <dcterms:modified xsi:type="dcterms:W3CDTF">2015-08-24T11:55:06Z</dcterms:modified>
</cp:coreProperties>
</file>