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5" d="100"/>
          <a:sy n="45" d="100"/>
        </p:scale>
        <p:origin x="64" y="7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CD5B9A-4BF1-4A5A-8F98-507CBDE1EAD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ED79E-8B30-4947-A016-EE261E3D652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71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CD5B9A-4BF1-4A5A-8F98-507CBDE1EAD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ED79E-8B30-4947-A016-EE261E3D652C}" type="slidenum">
              <a:rPr lang="en-US" smtClean="0"/>
              <a:t>‹#›</a:t>
            </a:fld>
            <a:endParaRPr lang="en-US"/>
          </a:p>
        </p:txBody>
      </p:sp>
    </p:spTree>
    <p:extLst>
      <p:ext uri="{BB962C8B-B14F-4D97-AF65-F5344CB8AC3E}">
        <p14:creationId xmlns:p14="http://schemas.microsoft.com/office/powerpoint/2010/main" val="857758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CD5B9A-4BF1-4A5A-8F98-507CBDE1EAD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ED79E-8B30-4947-A016-EE261E3D652C}" type="slidenum">
              <a:rPr lang="en-US" smtClean="0"/>
              <a:t>‹#›</a:t>
            </a:fld>
            <a:endParaRPr lang="en-US"/>
          </a:p>
        </p:txBody>
      </p:sp>
    </p:spTree>
    <p:extLst>
      <p:ext uri="{BB962C8B-B14F-4D97-AF65-F5344CB8AC3E}">
        <p14:creationId xmlns:p14="http://schemas.microsoft.com/office/powerpoint/2010/main" val="270106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CD5B9A-4BF1-4A5A-8F98-507CBDE1EAD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ED79E-8B30-4947-A016-EE261E3D652C}" type="slidenum">
              <a:rPr lang="en-US" smtClean="0"/>
              <a:t>‹#›</a:t>
            </a:fld>
            <a:endParaRPr lang="en-US"/>
          </a:p>
        </p:txBody>
      </p:sp>
    </p:spTree>
    <p:extLst>
      <p:ext uri="{BB962C8B-B14F-4D97-AF65-F5344CB8AC3E}">
        <p14:creationId xmlns:p14="http://schemas.microsoft.com/office/powerpoint/2010/main" val="52094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D5B9A-4BF1-4A5A-8F98-507CBDE1EAD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ED79E-8B30-4947-A016-EE261E3D652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030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CD5B9A-4BF1-4A5A-8F98-507CBDE1EAD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ED79E-8B30-4947-A016-EE261E3D652C}" type="slidenum">
              <a:rPr lang="en-US" smtClean="0"/>
              <a:t>‹#›</a:t>
            </a:fld>
            <a:endParaRPr lang="en-US"/>
          </a:p>
        </p:txBody>
      </p:sp>
    </p:spTree>
    <p:extLst>
      <p:ext uri="{BB962C8B-B14F-4D97-AF65-F5344CB8AC3E}">
        <p14:creationId xmlns:p14="http://schemas.microsoft.com/office/powerpoint/2010/main" val="156609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CD5B9A-4BF1-4A5A-8F98-507CBDE1EADC}" type="datetimeFigureOut">
              <a:rPr lang="en-US" smtClean="0"/>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ED79E-8B30-4947-A016-EE261E3D652C}" type="slidenum">
              <a:rPr lang="en-US" smtClean="0"/>
              <a:t>‹#›</a:t>
            </a:fld>
            <a:endParaRPr lang="en-US"/>
          </a:p>
        </p:txBody>
      </p:sp>
    </p:spTree>
    <p:extLst>
      <p:ext uri="{BB962C8B-B14F-4D97-AF65-F5344CB8AC3E}">
        <p14:creationId xmlns:p14="http://schemas.microsoft.com/office/powerpoint/2010/main" val="3426948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CD5B9A-4BF1-4A5A-8F98-507CBDE1EADC}" type="datetimeFigureOut">
              <a:rPr lang="en-US" smtClean="0"/>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ED79E-8B30-4947-A016-EE261E3D652C}" type="slidenum">
              <a:rPr lang="en-US" smtClean="0"/>
              <a:t>‹#›</a:t>
            </a:fld>
            <a:endParaRPr lang="en-US"/>
          </a:p>
        </p:txBody>
      </p:sp>
    </p:spTree>
    <p:extLst>
      <p:ext uri="{BB962C8B-B14F-4D97-AF65-F5344CB8AC3E}">
        <p14:creationId xmlns:p14="http://schemas.microsoft.com/office/powerpoint/2010/main" val="295072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5CD5B9A-4BF1-4A5A-8F98-507CBDE1EADC}" type="datetimeFigureOut">
              <a:rPr lang="en-US" smtClean="0"/>
              <a:t>8/25/2015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ECED79E-8B30-4947-A016-EE261E3D652C}" type="slidenum">
              <a:rPr lang="en-US" smtClean="0"/>
              <a:t>‹#›</a:t>
            </a:fld>
            <a:endParaRPr lang="en-US"/>
          </a:p>
        </p:txBody>
      </p:sp>
    </p:spTree>
    <p:extLst>
      <p:ext uri="{BB962C8B-B14F-4D97-AF65-F5344CB8AC3E}">
        <p14:creationId xmlns:p14="http://schemas.microsoft.com/office/powerpoint/2010/main" val="293072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5CD5B9A-4BF1-4A5A-8F98-507CBDE1EADC}" type="datetimeFigureOut">
              <a:rPr lang="en-US" smtClean="0"/>
              <a:t>8/25/2015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ECED79E-8B30-4947-A016-EE261E3D652C}" type="slidenum">
              <a:rPr lang="en-US" smtClean="0"/>
              <a:t>‹#›</a:t>
            </a:fld>
            <a:endParaRPr lang="en-US"/>
          </a:p>
        </p:txBody>
      </p:sp>
    </p:spTree>
    <p:extLst>
      <p:ext uri="{BB962C8B-B14F-4D97-AF65-F5344CB8AC3E}">
        <p14:creationId xmlns:p14="http://schemas.microsoft.com/office/powerpoint/2010/main" val="2085079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CD5B9A-4BF1-4A5A-8F98-507CBDE1EAD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ED79E-8B30-4947-A016-EE261E3D652C}" type="slidenum">
              <a:rPr lang="en-US" smtClean="0"/>
              <a:t>‹#›</a:t>
            </a:fld>
            <a:endParaRPr lang="en-US"/>
          </a:p>
        </p:txBody>
      </p:sp>
    </p:spTree>
    <p:extLst>
      <p:ext uri="{BB962C8B-B14F-4D97-AF65-F5344CB8AC3E}">
        <p14:creationId xmlns:p14="http://schemas.microsoft.com/office/powerpoint/2010/main" val="1184672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5CD5B9A-4BF1-4A5A-8F98-507CBDE1EADC}" type="datetimeFigureOut">
              <a:rPr lang="en-US" smtClean="0"/>
              <a:t>8/25/2015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ECED79E-8B30-4947-A016-EE261E3D652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97637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Rising Tide of Protest</a:t>
            </a:r>
            <a:endParaRPr lang="en-US" dirty="0"/>
          </a:p>
        </p:txBody>
      </p:sp>
      <p:sp>
        <p:nvSpPr>
          <p:cNvPr id="3" name="Subtitle 2"/>
          <p:cNvSpPr>
            <a:spLocks noGrp="1"/>
          </p:cNvSpPr>
          <p:nvPr>
            <p:ph type="subTitle" idx="1"/>
          </p:nvPr>
        </p:nvSpPr>
        <p:spPr/>
        <p:txBody>
          <a:bodyPr/>
          <a:lstStyle/>
          <a:p>
            <a:r>
              <a:rPr lang="en-US" dirty="0" smtClean="0"/>
              <a:t>American History</a:t>
            </a:r>
            <a:endParaRPr lang="en-US" dirty="0"/>
          </a:p>
        </p:txBody>
      </p:sp>
    </p:spTree>
    <p:extLst>
      <p:ext uri="{BB962C8B-B14F-4D97-AF65-F5344CB8AC3E}">
        <p14:creationId xmlns:p14="http://schemas.microsoft.com/office/powerpoint/2010/main" val="3702308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Check</a:t>
            </a:r>
            <a:endParaRPr lang="en-US" dirty="0"/>
          </a:p>
        </p:txBody>
      </p:sp>
      <p:sp>
        <p:nvSpPr>
          <p:cNvPr id="3" name="Content Placeholder 2"/>
          <p:cNvSpPr>
            <a:spLocks noGrp="1"/>
          </p:cNvSpPr>
          <p:nvPr>
            <p:ph idx="1"/>
          </p:nvPr>
        </p:nvSpPr>
        <p:spPr/>
        <p:txBody>
          <a:bodyPr/>
          <a:lstStyle/>
          <a:p>
            <a:r>
              <a:rPr lang="en-US" dirty="0" smtClean="0"/>
              <a:t>Using evidence from this presentation, how did the events in Kansas show the issues that stemmed from the regional differences that existed in the United States prior to the Civil War?</a:t>
            </a:r>
          </a:p>
          <a:p>
            <a:r>
              <a:rPr lang="en-US" dirty="0" smtClean="0"/>
              <a:t>Using evidence from this presentation, how did the response to slavery show both regional </a:t>
            </a:r>
            <a:r>
              <a:rPr lang="en-US" smtClean="0"/>
              <a:t>differences in the United States </a:t>
            </a:r>
            <a:r>
              <a:rPr lang="en-US" dirty="0" smtClean="0"/>
              <a:t>and causes </a:t>
            </a:r>
            <a:r>
              <a:rPr lang="en-US" smtClean="0"/>
              <a:t>of the Civil War?</a:t>
            </a:r>
            <a:endParaRPr lang="en-US" dirty="0" smtClean="0"/>
          </a:p>
          <a:p>
            <a:endParaRPr lang="en-US" dirty="0"/>
          </a:p>
        </p:txBody>
      </p:sp>
    </p:spTree>
    <p:extLst>
      <p:ext uri="{BB962C8B-B14F-4D97-AF65-F5344CB8AC3E}">
        <p14:creationId xmlns:p14="http://schemas.microsoft.com/office/powerpoint/2010/main" val="1932664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travelhag.com/wp-content/uploads/2013/03/harriet-tubman.jp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4888" y="8739"/>
            <a:ext cx="5102225" cy="6840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760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http://upload.wikimedia.org/wikipedia/commons/7/70/Harriet_Beecher_Stowe_c18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5151" y="9926"/>
            <a:ext cx="5161699" cy="6838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41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utc.iath.virginia.edu/uncletom/illustra/figures/cover22.jp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6363" y="-499"/>
            <a:ext cx="4359275" cy="6858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887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http://www.ushistory.org/us/images/00035329.jpg">
            <a:hlinkClick r:id="rId2" action="ppaction://hlinksldjump"/>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7700" y="10192"/>
            <a:ext cx="10896600" cy="6837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960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4" name="Picture 4" descr="http://upload.wikimedia.org/wikipedia/commons/8/8a/John_Brown_by_Levin_Handy,_1890-1910.jp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3013" y="19835"/>
            <a:ext cx="4625975" cy="6818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302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descr="http://en.citizendium.org/images/thumb/3/31/Southern_Chivalry.jpg/310px-Southern_Chivalry.jp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2738" y="7655"/>
            <a:ext cx="9026525" cy="6842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816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Students will be able to:</a:t>
            </a:r>
          </a:p>
          <a:p>
            <a:pPr lvl="1"/>
            <a:r>
              <a:rPr lang="en-US" dirty="0" smtClean="0"/>
              <a:t>Analyze how images may be used to interpret the past</a:t>
            </a:r>
          </a:p>
          <a:p>
            <a:pPr lvl="1"/>
            <a:r>
              <a:rPr lang="en-US" dirty="0" smtClean="0"/>
              <a:t>Review the causes and consequences of the Civil War</a:t>
            </a:r>
          </a:p>
          <a:p>
            <a:pPr lvl="1"/>
            <a:r>
              <a:rPr lang="en-US" dirty="0" smtClean="0"/>
              <a:t>Identify the </a:t>
            </a:r>
            <a:r>
              <a:rPr lang="en-US" dirty="0" smtClean="0"/>
              <a:t>characteristics </a:t>
            </a:r>
            <a:r>
              <a:rPr lang="en-US" dirty="0" smtClean="0"/>
              <a:t>that define and differentiate regions</a:t>
            </a:r>
          </a:p>
          <a:p>
            <a:pPr lvl="1"/>
            <a:endParaRPr lang="en-US" dirty="0"/>
          </a:p>
          <a:p>
            <a:r>
              <a:rPr lang="en-US" dirty="0" smtClean="0"/>
              <a:t>Terms to Know:</a:t>
            </a:r>
          </a:p>
          <a:p>
            <a:pPr lvl="1"/>
            <a:r>
              <a:rPr lang="en-US" dirty="0"/>
              <a:t>Personal liberty laws, Underground Railroad, Harriet Tubman, Harriet Beecher Stowe, Kansas-Nebraska Act, John Brown, “Bleeding Kansas”</a:t>
            </a:r>
          </a:p>
        </p:txBody>
      </p:sp>
    </p:spTree>
    <p:extLst>
      <p:ext uri="{BB962C8B-B14F-4D97-AF65-F5344CB8AC3E}">
        <p14:creationId xmlns:p14="http://schemas.microsoft.com/office/powerpoint/2010/main" val="3691397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Against the Fugitive Slave Act</a:t>
            </a:r>
            <a:endParaRPr lang="en-US" dirty="0"/>
          </a:p>
        </p:txBody>
      </p:sp>
      <p:sp>
        <p:nvSpPr>
          <p:cNvPr id="3" name="Content Placeholder 2"/>
          <p:cNvSpPr>
            <a:spLocks noGrp="1"/>
          </p:cNvSpPr>
          <p:nvPr>
            <p:ph idx="1"/>
          </p:nvPr>
        </p:nvSpPr>
        <p:spPr/>
        <p:txBody>
          <a:bodyPr/>
          <a:lstStyle/>
          <a:p>
            <a:r>
              <a:rPr lang="en-US" dirty="0" smtClean="0"/>
              <a:t>One of the main points of contention with the Compromise of 1850 was the stringent Fugitive Slave Act</a:t>
            </a:r>
          </a:p>
          <a:p>
            <a:pPr lvl="1"/>
            <a:r>
              <a:rPr lang="en-US" dirty="0" smtClean="0"/>
              <a:t>Those who opposed this act were angered by the requirement of citizens to catch and return runaway slaves</a:t>
            </a:r>
          </a:p>
          <a:p>
            <a:pPr lvl="1"/>
            <a:r>
              <a:rPr lang="en-US" dirty="0" smtClean="0"/>
              <a:t>This also resulted in free blacks sometimes being captured and sold into slavery (Like the movie 12 Years a Slave)</a:t>
            </a:r>
          </a:p>
          <a:p>
            <a:r>
              <a:rPr lang="en-US" dirty="0" smtClean="0"/>
              <a:t>In response to this anger, some northern states passed </a:t>
            </a:r>
            <a:r>
              <a:rPr lang="en-US" dirty="0" smtClean="0">
                <a:solidFill>
                  <a:srgbClr val="00B0F0"/>
                </a:solidFill>
              </a:rPr>
              <a:t>personal liberty laws</a:t>
            </a:r>
          </a:p>
          <a:p>
            <a:pPr lvl="1"/>
            <a:r>
              <a:rPr lang="en-US" dirty="0" smtClean="0"/>
              <a:t>These personal liberty laws nullified the Fugitive Slave Act and allowed states to arrest slave catchers</a:t>
            </a:r>
          </a:p>
          <a:p>
            <a:pPr lvl="1"/>
            <a:endParaRPr lang="en-US" dirty="0"/>
          </a:p>
        </p:txBody>
      </p:sp>
    </p:spTree>
    <p:extLst>
      <p:ext uri="{BB962C8B-B14F-4D97-AF65-F5344CB8AC3E}">
        <p14:creationId xmlns:p14="http://schemas.microsoft.com/office/powerpoint/2010/main" val="2885285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Underground Railroad</a:t>
            </a:r>
            <a:endParaRPr lang="en-US" dirty="0"/>
          </a:p>
        </p:txBody>
      </p:sp>
      <p:sp>
        <p:nvSpPr>
          <p:cNvPr id="3" name="Content Placeholder 2"/>
          <p:cNvSpPr>
            <a:spLocks noGrp="1"/>
          </p:cNvSpPr>
          <p:nvPr>
            <p:ph idx="1"/>
          </p:nvPr>
        </p:nvSpPr>
        <p:spPr/>
        <p:txBody>
          <a:bodyPr>
            <a:normAutofit/>
          </a:bodyPr>
          <a:lstStyle/>
          <a:p>
            <a:r>
              <a:rPr lang="en-US" dirty="0" smtClean="0"/>
              <a:t>Northern abolitionists, freed blacks, and even run away slaves helped organize a route to northern freedom known as the </a:t>
            </a:r>
            <a:r>
              <a:rPr lang="en-US" dirty="0" smtClean="0">
                <a:solidFill>
                  <a:srgbClr val="00B0F0"/>
                </a:solidFill>
              </a:rPr>
              <a:t>Underground Railroad</a:t>
            </a:r>
          </a:p>
          <a:p>
            <a:pPr lvl="1"/>
            <a:r>
              <a:rPr lang="en-US" dirty="0" smtClean="0"/>
              <a:t>This </a:t>
            </a:r>
            <a:r>
              <a:rPr lang="en-US" dirty="0" smtClean="0">
                <a:solidFill>
                  <a:srgbClr val="00B0F0"/>
                </a:solidFill>
              </a:rPr>
              <a:t>Underground Railroad </a:t>
            </a:r>
            <a:r>
              <a:rPr lang="en-US" dirty="0" smtClean="0"/>
              <a:t>was comprised of a network of farm wagons, riverboats, homes, and barns that helped run away slaves hide from slave hunters.</a:t>
            </a:r>
          </a:p>
          <a:p>
            <a:pPr lvl="1"/>
            <a:r>
              <a:rPr lang="en-US" dirty="0" smtClean="0"/>
              <a:t>This network used complex signals and hiding places and directions were often carried through songs that slaves would sing on the plantation</a:t>
            </a:r>
          </a:p>
          <a:p>
            <a:r>
              <a:rPr lang="en-US" dirty="0" smtClean="0">
                <a:solidFill>
                  <a:schemeClr val="bg1"/>
                </a:solidFill>
                <a:hlinkClick r:id="rId2" action="ppaction://hlinksldjump"/>
              </a:rPr>
              <a:t>Harriet Tubman </a:t>
            </a:r>
            <a:r>
              <a:rPr lang="en-US" dirty="0" smtClean="0"/>
              <a:t>was one of the most successful “conductors” of the Underground Railroad</a:t>
            </a:r>
          </a:p>
          <a:p>
            <a:pPr lvl="1"/>
            <a:r>
              <a:rPr lang="en-US" dirty="0" smtClean="0"/>
              <a:t>Known as “Black Moses”, Tubman made about two dozen trips back into the south, risking her life as a run away slave, to bring more blacks to freedom</a:t>
            </a:r>
          </a:p>
        </p:txBody>
      </p:sp>
    </p:spTree>
    <p:extLst>
      <p:ext uri="{BB962C8B-B14F-4D97-AF65-F5344CB8AC3E}">
        <p14:creationId xmlns:p14="http://schemas.microsoft.com/office/powerpoint/2010/main" val="1554471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Condemnation Slavery</a:t>
            </a:r>
            <a:endParaRPr lang="en-US" dirty="0"/>
          </a:p>
        </p:txBody>
      </p:sp>
      <p:sp>
        <p:nvSpPr>
          <p:cNvPr id="3" name="Content Placeholder 2"/>
          <p:cNvSpPr>
            <a:spLocks noGrp="1"/>
          </p:cNvSpPr>
          <p:nvPr>
            <p:ph idx="1"/>
          </p:nvPr>
        </p:nvSpPr>
        <p:spPr/>
        <p:txBody>
          <a:bodyPr/>
          <a:lstStyle/>
          <a:p>
            <a:r>
              <a:rPr lang="en-US" dirty="0" smtClean="0"/>
              <a:t>One of the most popular critiques of slavery was published in 1852 by </a:t>
            </a:r>
            <a:r>
              <a:rPr lang="en-US" dirty="0" smtClean="0">
                <a:solidFill>
                  <a:schemeClr val="bg1"/>
                </a:solidFill>
                <a:hlinkClick r:id="rId2" action="ppaction://hlinksldjump"/>
              </a:rPr>
              <a:t>Harriet Beecher Stowe</a:t>
            </a:r>
            <a:endParaRPr lang="en-US" dirty="0" smtClean="0">
              <a:solidFill>
                <a:schemeClr val="bg1"/>
              </a:solidFill>
            </a:endParaRPr>
          </a:p>
          <a:p>
            <a:pPr lvl="1"/>
            <a:r>
              <a:rPr lang="en-US" dirty="0" smtClean="0"/>
              <a:t>The book Uncle Tom’s Cabin detailed what it was like to live in slavery and provided many people with the spark needed to start </a:t>
            </a:r>
            <a:r>
              <a:rPr lang="en-US" dirty="0" smtClean="0"/>
              <a:t>opposing </a:t>
            </a:r>
            <a:r>
              <a:rPr lang="en-US" dirty="0" smtClean="0"/>
              <a:t>slavery through various </a:t>
            </a:r>
            <a:r>
              <a:rPr lang="en-US" dirty="0" smtClean="0">
                <a:solidFill>
                  <a:srgbClr val="00B0F0"/>
                </a:solidFill>
              </a:rPr>
              <a:t>abolitionist movements</a:t>
            </a:r>
          </a:p>
          <a:p>
            <a:pPr lvl="1"/>
            <a:r>
              <a:rPr lang="en-US" dirty="0" smtClean="0"/>
              <a:t>The book sold over 300,000 copies in it’s first year and lead to greater differences between the North and the South</a:t>
            </a:r>
            <a:endParaRPr lang="en-US" dirty="0"/>
          </a:p>
        </p:txBody>
      </p:sp>
    </p:spTree>
    <p:extLst>
      <p:ext uri="{BB962C8B-B14F-4D97-AF65-F5344CB8AC3E}">
        <p14:creationId xmlns:p14="http://schemas.microsoft.com/office/powerpoint/2010/main" val="335877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Kansas-Nebraska</a:t>
            </a:r>
            <a:endParaRPr lang="en-US" dirty="0"/>
          </a:p>
        </p:txBody>
      </p:sp>
      <p:sp>
        <p:nvSpPr>
          <p:cNvPr id="3" name="Content Placeholder 2"/>
          <p:cNvSpPr>
            <a:spLocks noGrp="1"/>
          </p:cNvSpPr>
          <p:nvPr>
            <p:ph idx="1"/>
          </p:nvPr>
        </p:nvSpPr>
        <p:spPr/>
        <p:txBody>
          <a:bodyPr>
            <a:normAutofit/>
          </a:bodyPr>
          <a:lstStyle/>
          <a:p>
            <a:r>
              <a:rPr lang="en-US" dirty="0" smtClean="0"/>
              <a:t>After the failed compromises such as the Missouri Compromise, the Wilmot Proviso and the Compromise of 1850, many still supported the idea that the spread of slavery should be resolved by popular sovereignty</a:t>
            </a:r>
          </a:p>
          <a:p>
            <a:pPr lvl="1"/>
            <a:r>
              <a:rPr lang="en-US" dirty="0" smtClean="0"/>
              <a:t>The south fought hard against the concept of popular sovereignty and worked to expand slavery into western territories</a:t>
            </a:r>
          </a:p>
          <a:p>
            <a:r>
              <a:rPr lang="en-US" dirty="0" smtClean="0"/>
              <a:t>After much debate, the </a:t>
            </a:r>
            <a:r>
              <a:rPr lang="en-US" dirty="0" smtClean="0">
                <a:solidFill>
                  <a:schemeClr val="bg1"/>
                </a:solidFill>
                <a:hlinkClick r:id="rId2" action="ppaction://hlinksldjump"/>
              </a:rPr>
              <a:t>Kansas-Nebraska Act </a:t>
            </a:r>
            <a:r>
              <a:rPr lang="en-US" dirty="0" smtClean="0"/>
              <a:t>was passed</a:t>
            </a:r>
          </a:p>
          <a:p>
            <a:pPr lvl="1"/>
            <a:r>
              <a:rPr lang="en-US" dirty="0" smtClean="0"/>
              <a:t>The act split the Nebraska territory into two and was supposed to allow Kansas to become a slave state and Nebraska to organize as a free state</a:t>
            </a:r>
          </a:p>
          <a:p>
            <a:pPr lvl="1"/>
            <a:r>
              <a:rPr lang="en-US" dirty="0" smtClean="0"/>
              <a:t>This act nullified the Missouri Compromise and allowed slavery to spread to area’s that had previously been free, thus causing further tension between Northern and Southern states</a:t>
            </a:r>
            <a:endParaRPr lang="en-US" dirty="0"/>
          </a:p>
        </p:txBody>
      </p:sp>
    </p:spTree>
    <p:extLst>
      <p:ext uri="{BB962C8B-B14F-4D97-AF65-F5344CB8AC3E}">
        <p14:creationId xmlns:p14="http://schemas.microsoft.com/office/powerpoint/2010/main" val="3807218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Governments</a:t>
            </a:r>
            <a:endParaRPr lang="en-US" dirty="0"/>
          </a:p>
        </p:txBody>
      </p:sp>
      <p:sp>
        <p:nvSpPr>
          <p:cNvPr id="3" name="Content Placeholder 2"/>
          <p:cNvSpPr>
            <a:spLocks noGrp="1"/>
          </p:cNvSpPr>
          <p:nvPr>
            <p:ph idx="1"/>
          </p:nvPr>
        </p:nvSpPr>
        <p:spPr/>
        <p:txBody>
          <a:bodyPr/>
          <a:lstStyle/>
          <a:p>
            <a:r>
              <a:rPr lang="en-US" dirty="0" smtClean="0"/>
              <a:t>In order to try and secure each regions interests, both Northerners and Southerners poured into Nebraska trying to outnumber each other and then control the government</a:t>
            </a:r>
          </a:p>
          <a:p>
            <a:pPr lvl="1"/>
            <a:r>
              <a:rPr lang="en-US" dirty="0" smtClean="0"/>
              <a:t>As the conflict grew more heated both pro and anti slavery proponents set up their own individual governments and began to pass laws regarding slavery through Kansas</a:t>
            </a:r>
          </a:p>
          <a:p>
            <a:pPr lvl="1"/>
            <a:r>
              <a:rPr lang="en-US" dirty="0" smtClean="0"/>
              <a:t>Both governments than tried to petition for statehood, pushing their own idea of whether or not slavery would continue to exist in Kansas’s future</a:t>
            </a:r>
          </a:p>
          <a:p>
            <a:pPr lvl="1"/>
            <a:endParaRPr lang="en-US" dirty="0"/>
          </a:p>
        </p:txBody>
      </p:sp>
    </p:spTree>
    <p:extLst>
      <p:ext uri="{BB962C8B-B14F-4D97-AF65-F5344CB8AC3E}">
        <p14:creationId xmlns:p14="http://schemas.microsoft.com/office/powerpoint/2010/main" val="3238111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Violence</a:t>
            </a:r>
            <a:endParaRPr lang="en-US" dirty="0"/>
          </a:p>
        </p:txBody>
      </p:sp>
      <p:sp>
        <p:nvSpPr>
          <p:cNvPr id="3" name="Content Placeholder 2"/>
          <p:cNvSpPr>
            <a:spLocks noGrp="1"/>
          </p:cNvSpPr>
          <p:nvPr>
            <p:ph idx="1"/>
          </p:nvPr>
        </p:nvSpPr>
        <p:spPr/>
        <p:txBody>
          <a:bodyPr>
            <a:normAutofit/>
          </a:bodyPr>
          <a:lstStyle/>
          <a:p>
            <a:r>
              <a:rPr lang="en-US" dirty="0" smtClean="0"/>
              <a:t>The high tensions between pro and anti slavery camps eventually boiled into violence</a:t>
            </a:r>
          </a:p>
          <a:p>
            <a:pPr lvl="1"/>
            <a:r>
              <a:rPr lang="en-US" dirty="0" smtClean="0">
                <a:solidFill>
                  <a:schemeClr val="bg1"/>
                </a:solidFill>
                <a:hlinkClick r:id="rId2" action="ppaction://hlinksldjump"/>
              </a:rPr>
              <a:t>John Brown</a:t>
            </a:r>
            <a:r>
              <a:rPr lang="en-US" dirty="0" smtClean="0"/>
              <a:t>, a major New York abolitionist, led a raid and execution of proslavery settlers</a:t>
            </a:r>
          </a:p>
          <a:p>
            <a:pPr lvl="1"/>
            <a:r>
              <a:rPr lang="en-US" dirty="0" smtClean="0"/>
              <a:t>This led to further violence between the pro and anti slavery movements</a:t>
            </a:r>
          </a:p>
          <a:p>
            <a:r>
              <a:rPr lang="en-US" dirty="0" smtClean="0"/>
              <a:t>Due to the violence that erupted in 1856, the territory became known as </a:t>
            </a:r>
            <a:r>
              <a:rPr lang="en-US" dirty="0" smtClean="0">
                <a:solidFill>
                  <a:srgbClr val="00B0F0"/>
                </a:solidFill>
              </a:rPr>
              <a:t>“Bleeding Kansas” </a:t>
            </a:r>
            <a:r>
              <a:rPr lang="en-US" dirty="0" smtClean="0"/>
              <a:t>because of all of the bloodshed that occurred over the issue of slavery and state control</a:t>
            </a:r>
          </a:p>
          <a:p>
            <a:endParaRPr lang="en-US" dirty="0"/>
          </a:p>
        </p:txBody>
      </p:sp>
    </p:spTree>
    <p:extLst>
      <p:ext uri="{BB962C8B-B14F-4D97-AF65-F5344CB8AC3E}">
        <p14:creationId xmlns:p14="http://schemas.microsoft.com/office/powerpoint/2010/main" val="1363319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a:t>
            </a:r>
            <a:endParaRPr lang="en-US" dirty="0"/>
          </a:p>
        </p:txBody>
      </p:sp>
      <p:sp>
        <p:nvSpPr>
          <p:cNvPr id="3" name="Content Placeholder 2"/>
          <p:cNvSpPr>
            <a:spLocks noGrp="1"/>
          </p:cNvSpPr>
          <p:nvPr>
            <p:ph idx="1"/>
          </p:nvPr>
        </p:nvSpPr>
        <p:spPr/>
        <p:txBody>
          <a:bodyPr/>
          <a:lstStyle/>
          <a:p>
            <a:r>
              <a:rPr lang="en-US" dirty="0" smtClean="0"/>
              <a:t>The debate over the spread of slavery into the west became so intense that even politicians became violent with each other</a:t>
            </a:r>
          </a:p>
          <a:p>
            <a:pPr lvl="1"/>
            <a:r>
              <a:rPr lang="en-US" dirty="0" smtClean="0"/>
              <a:t>During a heated debate Charles Sumner insulted the actions of those trying to </a:t>
            </a:r>
            <a:r>
              <a:rPr lang="en-US" dirty="0" smtClean="0"/>
              <a:t>institute </a:t>
            </a:r>
            <a:r>
              <a:rPr lang="en-US" dirty="0" smtClean="0"/>
              <a:t>slavery in Kansas and personally insulted South Carolina Senator Andrew Butler</a:t>
            </a:r>
          </a:p>
          <a:p>
            <a:pPr lvl="2"/>
            <a:r>
              <a:rPr lang="en-US" dirty="0" smtClean="0"/>
              <a:t>A few day’s later Butler’s nephew, a representative from South Carolina, beat </a:t>
            </a:r>
            <a:r>
              <a:rPr lang="en-US" dirty="0" smtClean="0">
                <a:hlinkClick r:id="rId2" action="ppaction://hlinksldjump"/>
              </a:rPr>
              <a:t>Charles Sumner </a:t>
            </a:r>
            <a:r>
              <a:rPr lang="en-US" dirty="0" smtClean="0"/>
              <a:t>almost to death with his cane as punishment for his harsh words</a:t>
            </a:r>
            <a:endParaRPr lang="en-US" dirty="0"/>
          </a:p>
        </p:txBody>
      </p:sp>
    </p:spTree>
    <p:extLst>
      <p:ext uri="{BB962C8B-B14F-4D97-AF65-F5344CB8AC3E}">
        <p14:creationId xmlns:p14="http://schemas.microsoft.com/office/powerpoint/2010/main" val="2186284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1055</TotalTime>
  <Words>769</Words>
  <Application>Microsoft Office PowerPoint</Application>
  <PresentationFormat>Widescreen</PresentationFormat>
  <Paragraphs>48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A Rising Tide of Protest</vt:lpstr>
      <vt:lpstr>Goals</vt:lpstr>
      <vt:lpstr>Resistance Against the Fugitive Slave Act</vt:lpstr>
      <vt:lpstr>Underground Railroad</vt:lpstr>
      <vt:lpstr>Condemnation Slavery</vt:lpstr>
      <vt:lpstr>Kansas-Nebraska</vt:lpstr>
      <vt:lpstr>A Tale of Two Governments</vt:lpstr>
      <vt:lpstr>Violence</vt:lpstr>
      <vt:lpstr>Senate</vt:lpstr>
      <vt:lpstr>Standards Check</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Rising Tide of Protest</dc:title>
  <dc:creator>moofish</dc:creator>
  <cp:lastModifiedBy>Daniel Cowgill</cp:lastModifiedBy>
  <cp:revision>19</cp:revision>
  <dcterms:created xsi:type="dcterms:W3CDTF">2014-03-28T12:03:44Z</dcterms:created>
  <dcterms:modified xsi:type="dcterms:W3CDTF">2015-08-26T10:30:52Z</dcterms:modified>
</cp:coreProperties>
</file>